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rial Black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ArialBlack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7b73aa57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7b73aa57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7b73aa76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7b73aa76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7b73aa57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7b73aa57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7b73aa5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07b73aa5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7b73aa5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7b73aa5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7b73aa57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7b73aa57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7b73aa57e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7b73aa57e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7b73aa57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7b73aa57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7b73aa7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7b73aa7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7b73aa57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7b73aa57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7b73aa57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7b73aa57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59486" y="2469987"/>
            <a:ext cx="41319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700"/>
              <a:buFont typeface="Arial Black"/>
              <a:buNone/>
              <a:defRPr sz="2700">
                <a:solidFill>
                  <a:srgbClr val="FFC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9486" y="3648046"/>
            <a:ext cx="4131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806" y="4632722"/>
            <a:ext cx="737364" cy="460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045" y="147729"/>
            <a:ext cx="2595930" cy="757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459485" y="274320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100"/>
              <a:buFont typeface="Arial Black"/>
              <a:buNone/>
              <a:defRPr sz="2100">
                <a:solidFill>
                  <a:srgbClr val="FFC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59485" y="1357884"/>
            <a:ext cx="82296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806" y="4632722"/>
            <a:ext cx="737364" cy="460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">
  <p:cSld name="Section Divider 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4"/>
          <p:cNvCxnSpPr/>
          <p:nvPr/>
        </p:nvCxnSpPr>
        <p:spPr>
          <a:xfrm>
            <a:off x="480060" y="3624943"/>
            <a:ext cx="2830200" cy="0"/>
          </a:xfrm>
          <a:prstGeom prst="straightConnector1">
            <a:avLst/>
          </a:prstGeom>
          <a:noFill/>
          <a:ln cap="flat" cmpd="sng" w="508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59486" y="3038094"/>
            <a:ext cx="33885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806" y="4632722"/>
            <a:ext cx="737364" cy="460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- Photo w/ Title and Content">
  <p:cSld name="2 Column - Photo w/ Title and Content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>
            <p:ph idx="2" type="pic"/>
          </p:nvPr>
        </p:nvSpPr>
        <p:spPr>
          <a:xfrm>
            <a:off x="459486" y="274320"/>
            <a:ext cx="4320600" cy="4256100"/>
          </a:xfrm>
          <a:prstGeom prst="rect">
            <a:avLst/>
          </a:prstGeom>
          <a:noFill/>
          <a:ln>
            <a:noFill/>
          </a:ln>
        </p:spPr>
      </p:sp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806" y="4632722"/>
            <a:ext cx="737364" cy="46085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idx="1" type="body"/>
          </p:nvPr>
        </p:nvSpPr>
        <p:spPr>
          <a:xfrm>
            <a:off x="4922043" y="274320"/>
            <a:ext cx="37626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CC00"/>
              </a:buClr>
              <a:buSzPts val="1500"/>
              <a:buNone/>
              <a:defRPr sz="1500">
                <a:solidFill>
                  <a:srgbClr val="FFCC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3" type="body"/>
          </p:nvPr>
        </p:nvSpPr>
        <p:spPr>
          <a:xfrm>
            <a:off x="4922043" y="973836"/>
            <a:ext cx="3762600" cy="3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 amt="35000"/>
          </a:blip>
          <a:srcRect b="0" l="0" r="0" t="0"/>
          <a:stretch/>
        </p:blipFill>
        <p:spPr>
          <a:xfrm>
            <a:off x="3652960" y="-467419"/>
            <a:ext cx="6078339" cy="60783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459486" y="2738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100"/>
              <a:buFont typeface="Arial Black"/>
              <a:buNone/>
              <a:defRPr b="0" i="0" sz="2100" u="none" cap="none" strike="noStrike">
                <a:solidFill>
                  <a:srgbClr val="FFC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9486" y="1369219"/>
            <a:ext cx="8229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ctrTitle"/>
          </p:nvPr>
        </p:nvSpPr>
        <p:spPr>
          <a:xfrm>
            <a:off x="179300" y="179300"/>
            <a:ext cx="8652900" cy="2147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88"/>
              <a:t>Cyclic Generative Adversarial Networks for Photograph to Painting Translation</a:t>
            </a:r>
            <a:endParaRPr sz="2988"/>
          </a:p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311700" y="2797175"/>
            <a:ext cx="8520600" cy="1998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EE 541: A Computational Introduction to Deep Learning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Prof. Brandon Franzke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3200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By</a:t>
            </a:r>
            <a:endParaRPr sz="1800"/>
          </a:p>
          <a:p>
            <a:pPr indent="0" lvl="0" marL="3200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Aditya Anulekh Mantri (USC ID: 80849574464)</a:t>
            </a:r>
            <a:endParaRPr sz="1800"/>
          </a:p>
          <a:p>
            <a:pPr indent="0" lvl="0" marL="3200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Shoumik Nandi </a:t>
            </a:r>
            <a:r>
              <a:rPr lang="en" sz="1800"/>
              <a:t>(USC ID: 3621442772)</a:t>
            </a:r>
            <a:endParaRPr sz="1800"/>
          </a:p>
          <a:p>
            <a:pPr indent="0" lvl="0" marL="3200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Prithvi Dalal </a:t>
            </a:r>
            <a:r>
              <a:rPr lang="en" sz="1800"/>
              <a:t>(USC ID: 1939114566)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5" y="961200"/>
            <a:ext cx="9019651" cy="39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Training and Results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525" y="1181425"/>
            <a:ext cx="6654951" cy="33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Competition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446175" y="3686750"/>
            <a:ext cx="8520600" cy="705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Objective : Convert photographs into Monet-Style images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925" y="1186246"/>
            <a:ext cx="7194149" cy="218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Introduction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Aim</a:t>
            </a:r>
            <a:r>
              <a:rPr lang="en" sz="1400">
                <a:solidFill>
                  <a:schemeClr val="lt1"/>
                </a:solidFill>
              </a:rPr>
              <a:t> - Create Monet-style images from photographs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Assume two domains - Monet paintings and Photographs - have some relationship and </a:t>
            </a:r>
            <a:r>
              <a:rPr lang="en" sz="1400">
                <a:solidFill>
                  <a:schemeClr val="lt1"/>
                </a:solidFill>
              </a:rPr>
              <a:t>seek the relationship.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Two mappings : G : X → Y and F : Y → X . G and F are inverse of each other.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Introducing Cycle Consistency loss -&gt;  F(G(x)) ≈ x and G(F(y)) ≈ y</a:t>
            </a:r>
            <a:endParaRPr sz="14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Dataset </a:t>
            </a:r>
            <a:r>
              <a:rPr lang="en" sz="1400">
                <a:solidFill>
                  <a:schemeClr val="lt1"/>
                </a:solidFill>
              </a:rPr>
              <a:t>: 1.</a:t>
            </a:r>
            <a:r>
              <a:rPr lang="en" sz="1400">
                <a:solidFill>
                  <a:schemeClr val="lt1"/>
                </a:solidFill>
              </a:rPr>
              <a:t> Dataset posted on the Kaggle competition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                2. Dataset used by Zhu et al in original CycleGAN paper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Related Work</a:t>
            </a:r>
            <a:r>
              <a:rPr lang="en" sz="1400">
                <a:solidFill>
                  <a:schemeClr val="lt1"/>
                </a:solidFill>
              </a:rPr>
              <a:t>: 1. Generative Adversarial Network (GAN)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	              2. Deep Convolutional Generative Adversarial Network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367725" y="310675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Impact"/>
                <a:ea typeface="Impact"/>
                <a:cs typeface="Impact"/>
                <a:sym typeface="Impact"/>
              </a:rPr>
              <a:t>Introduction to Generative Adversarial Network </a:t>
            </a:r>
            <a:endParaRPr sz="21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6" name="Google Shape;66;p13"/>
          <p:cNvSpPr txBox="1"/>
          <p:nvPr>
            <p:ph idx="4294967295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625" y="1069250"/>
            <a:ext cx="6568725" cy="37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Deep 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Convolutional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 GAN - Results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400" y="1017736"/>
            <a:ext cx="6991200" cy="38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Architecture - Generator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The images in the Monet dataset and the photos dataset are not paired with each other. The goal of this project is to learn a mapping between the two domains given the unpaired training samples. To achieve this we need to construct two mappings F : Photos → Monets and G : Monets → Photos.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Generator Architecture</a:t>
            </a:r>
            <a:r>
              <a:rPr lang="en" sz="1200">
                <a:solidFill>
                  <a:schemeClr val="lt1"/>
                </a:solidFill>
              </a:rPr>
              <a:t>: </a:t>
            </a:r>
            <a:r>
              <a:rPr lang="en" sz="1200">
                <a:solidFill>
                  <a:schemeClr val="lt1"/>
                </a:solidFill>
              </a:rPr>
              <a:t>The network consists of : c7s1-64 → d-128 → d-256 → R-256 → R-256 → R-256 → R-256 → R-256 → R-256 → R-256 → R-256 → R-256 → u-128 → R-64 → cs71-3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088" y="2022000"/>
            <a:ext cx="6277826" cy="24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3737113" y="4577325"/>
            <a:ext cx="1669800" cy="369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</a:rPr>
              <a:t>Generator Architecture</a:t>
            </a:r>
            <a:r>
              <a:rPr lang="en" sz="1200">
                <a:highlight>
                  <a:schemeClr val="lt1"/>
                </a:highlight>
              </a:rPr>
              <a:t> </a:t>
            </a:r>
            <a:endParaRPr sz="12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Architecture - Discriminator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Discriminator Architecture: </a:t>
            </a:r>
            <a:r>
              <a:rPr lang="en" sz="1200">
                <a:solidFill>
                  <a:schemeClr val="lt1"/>
                </a:solidFill>
              </a:rPr>
              <a:t>The discriminator architecture consists of : C-64 → C-128 → C-256 → C-512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56" y="1457625"/>
            <a:ext cx="4609700" cy="29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3662088" y="4568875"/>
            <a:ext cx="1819800" cy="354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</a:rPr>
              <a:t>Discriminator Architecture</a:t>
            </a:r>
            <a:endParaRPr sz="11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Architecture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Loss Function :</a:t>
            </a:r>
            <a:endParaRPr b="1" sz="13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en" sz="1200">
                <a:solidFill>
                  <a:schemeClr val="lt1"/>
                </a:solidFill>
              </a:rPr>
              <a:t> </a:t>
            </a:r>
            <a:r>
              <a:rPr b="1" lang="en" sz="1200">
                <a:solidFill>
                  <a:schemeClr val="lt1"/>
                </a:solidFill>
              </a:rPr>
              <a:t>Adversarial Loss </a:t>
            </a:r>
            <a:r>
              <a:rPr lang="en" sz="1200">
                <a:solidFill>
                  <a:schemeClr val="lt1"/>
                </a:solidFill>
              </a:rPr>
              <a:t> -------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b="1" lang="en" sz="1200">
                <a:solidFill>
                  <a:schemeClr val="lt1"/>
                </a:solidFill>
              </a:rPr>
              <a:t>Cycle Consistency Loss </a:t>
            </a:r>
            <a:r>
              <a:rPr lang="en" sz="1200">
                <a:solidFill>
                  <a:schemeClr val="lt1"/>
                </a:solidFill>
              </a:rPr>
              <a:t>---- 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b="1" lang="en" sz="1200">
                <a:solidFill>
                  <a:schemeClr val="lt1"/>
                </a:solidFill>
              </a:rPr>
              <a:t>Identity Loss </a:t>
            </a:r>
            <a:r>
              <a:rPr lang="en" sz="1200">
                <a:solidFill>
                  <a:schemeClr val="lt1"/>
                </a:solidFill>
              </a:rPr>
              <a:t>: This loss helps preserve the color space between the input and output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0" l="-1870" r="1870" t="0"/>
          <a:stretch/>
        </p:blipFill>
        <p:spPr>
          <a:xfrm>
            <a:off x="2846275" y="1850513"/>
            <a:ext cx="5799599" cy="4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850" y="1377626"/>
            <a:ext cx="5115475" cy="42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325" y="2716975"/>
            <a:ext cx="3886675" cy="194333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5015275" y="3288463"/>
            <a:ext cx="363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Left to Right: Input Photo, Monet style painting using CycleGAN without Identity Loss, Monet style painting using CycleGAN with Identity Loss. Identity mapping loss helps preserve the color space of the input photograph.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102" name="Google Shape;102;p17"/>
          <p:cNvCxnSpPr>
            <a:stCxn id="101" idx="1"/>
            <a:endCxn id="100" idx="3"/>
          </p:cNvCxnSpPr>
          <p:nvPr/>
        </p:nvCxnSpPr>
        <p:spPr>
          <a:xfrm rot="10800000">
            <a:off x="4571875" y="3688663"/>
            <a:ext cx="44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Training</a:t>
            </a:r>
            <a:r>
              <a:rPr lang="en"/>
              <a:t> </a:t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Parameters: 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   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09" name="Google Shape;10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Training Details</a:t>
            </a:r>
            <a:r>
              <a:rPr b="1" lang="en" sz="1200">
                <a:solidFill>
                  <a:schemeClr val="lt1"/>
                </a:solidFill>
              </a:rPr>
              <a:t>:  </a:t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en" sz="1200">
                <a:solidFill>
                  <a:schemeClr val="lt1"/>
                </a:solidFill>
              </a:rPr>
              <a:t>First 30 epochs without identity loss -  to speed up process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en" sz="1200">
                <a:solidFill>
                  <a:schemeClr val="lt1"/>
                </a:solidFill>
              </a:rPr>
              <a:t>Next 30 epochs incorporating identity loss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92100"/>
            <a:ext cx="3890276" cy="273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2332325"/>
            <a:ext cx="3999901" cy="1635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SC Powerpoint Template - Red ">
  <a:themeElements>
    <a:clrScheme name="Custom 51">
      <a:dk1>
        <a:srgbClr val="990000"/>
      </a:dk1>
      <a:lt1>
        <a:srgbClr val="FFFFFF"/>
      </a:lt1>
      <a:dk2>
        <a:srgbClr val="445469"/>
      </a:dk2>
      <a:lt2>
        <a:srgbClr val="E7E6E6"/>
      </a:lt2>
      <a:accent1>
        <a:srgbClr val="991B1E"/>
      </a:accent1>
      <a:accent2>
        <a:srgbClr val="FFCC00"/>
      </a:accent2>
      <a:accent3>
        <a:srgbClr val="939598"/>
      </a:accent3>
      <a:accent4>
        <a:srgbClr val="CCCCCC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